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0"/>
  </p:notesMasterIdLst>
  <p:sldIdLst>
    <p:sldId id="290" r:id="rId2"/>
    <p:sldId id="257" r:id="rId3"/>
    <p:sldId id="260" r:id="rId4"/>
    <p:sldId id="398" r:id="rId5"/>
    <p:sldId id="261" r:id="rId6"/>
    <p:sldId id="291" r:id="rId7"/>
    <p:sldId id="292" r:id="rId8"/>
    <p:sldId id="29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397" r:id="rId29"/>
  </p:sldIdLst>
  <p:sldSz cx="9144000" cy="6858000" type="screen4x3"/>
  <p:notesSz cx="6997700" cy="9194800"/>
  <p:embeddedFontLst>
    <p:embeddedFont>
      <p:font typeface="Andale Mono" panose="020B0509000000000004" pitchFamily="49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96">
          <p15:clr>
            <a:srgbClr val="A4A3A4"/>
          </p15:clr>
        </p15:guide>
        <p15:guide id="2" pos="2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37"/>
  </p:normalViewPr>
  <p:slideViewPr>
    <p:cSldViewPr snapToGrid="0">
      <p:cViewPr varScale="1">
        <p:scale>
          <a:sx n="85" d="100"/>
          <a:sy n="85" d="100"/>
        </p:scale>
        <p:origin x="166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96"/>
        <p:guide pos="22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jpg>
</file>

<file path=ppt/media/image5.jp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-23813" y="22225"/>
            <a:ext cx="3040063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83038" y="22225"/>
            <a:ext cx="3038475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ftr" idx="11"/>
          </p:nvPr>
        </p:nvSpPr>
        <p:spPr>
          <a:xfrm>
            <a:off x="-23813" y="8763000"/>
            <a:ext cx="3040063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sldNum" idx="12"/>
          </p:nvPr>
        </p:nvSpPr>
        <p:spPr>
          <a:xfrm>
            <a:off x="3983038" y="8763000"/>
            <a:ext cx="3038475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900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Google Shape;7;n"/>
          <p:cNvSpPr/>
          <p:nvPr/>
        </p:nvSpPr>
        <p:spPr>
          <a:xfrm>
            <a:off x="3122613" y="8761413"/>
            <a:ext cx="752475" cy="249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600" tIns="44300" rIns="88600" bIns="443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n"/>
          <p:cNvSpPr>
            <a:spLocks noGrp="1" noRot="1" noChangeAspect="1"/>
          </p:cNvSpPr>
          <p:nvPr>
            <p:ph type="sldImg" idx="3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" name="Google Shape;9;n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5725" rIns="92900" bIns="457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555928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BDF7928-D1E0-C947-A399-519A47F33460}" type="slidenum">
              <a:rPr lang="en-US" sz="900">
                <a:latin typeface="Times New Roman" charset="0"/>
              </a:rPr>
              <a:pPr/>
              <a:t>1</a:t>
            </a:fld>
            <a:endParaRPr lang="en-US" sz="900">
              <a:latin typeface="Times New Roman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5636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0949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3503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7904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3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8433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4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4488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90686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21703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10915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8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60000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9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4486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 = 1,2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x,y = 3,4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a,b = z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983038" y="8763000"/>
            <a:ext cx="3038475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900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2837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0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75650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762154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60874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3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19939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45577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5852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2102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37540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59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9955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4081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8792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1354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4490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3438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9836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2"/>
          <p:cNvCxnSpPr/>
          <p:nvPr/>
        </p:nvCxnSpPr>
        <p:spPr>
          <a:xfrm>
            <a:off x="693738" y="1219200"/>
            <a:ext cx="7651750" cy="0"/>
          </a:xfrm>
          <a:prstGeom prst="straightConnector1">
            <a:avLst/>
          </a:prstGeom>
          <a:noFill/>
          <a:ln w="47625" cap="flat" cmpd="thinThick">
            <a:solidFill>
              <a:srgbClr val="FBBA0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0" name="Google Shape;20;p2" descr="front"/>
          <p:cNvPicPr preferRelativeResize="0"/>
          <p:nvPr/>
        </p:nvPicPr>
        <p:blipFill rotWithShape="1">
          <a:blip r:embed="rId2">
            <a:alphaModFix/>
          </a:blip>
          <a:srcRect b="22223"/>
          <a:stretch/>
        </p:blipFill>
        <p:spPr>
          <a:xfrm>
            <a:off x="8153400" y="0"/>
            <a:ext cx="990600" cy="83343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R="0" lvl="0" algn="ctr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dt" idx="10"/>
          </p:nvPr>
        </p:nvSpPr>
        <p:spPr>
          <a:xfrm>
            <a:off x="0" y="6381750"/>
            <a:ext cx="12954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ftr" idx="11"/>
          </p:nvPr>
        </p:nvSpPr>
        <p:spPr>
          <a:xfrm>
            <a:off x="32004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ldNum" idx="12"/>
          </p:nvPr>
        </p:nvSpPr>
        <p:spPr>
          <a:xfrm>
            <a:off x="8077200" y="6381750"/>
            <a:ext cx="1066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  <p:extLst>
      <p:ext uri="{BB962C8B-B14F-4D97-AF65-F5344CB8AC3E}">
        <p14:creationId xmlns:p14="http://schemas.microsoft.com/office/powerpoint/2010/main" val="2148954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2"/>
          </p:nvPr>
        </p:nvSpPr>
        <p:spPr>
          <a:xfrm>
            <a:off x="457200" y="1782762"/>
            <a:ext cx="4038600" cy="4465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3"/>
          </p:nvPr>
        </p:nvSpPr>
        <p:spPr>
          <a:xfrm>
            <a:off x="4645025" y="1143000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4"/>
          </p:nvPr>
        </p:nvSpPr>
        <p:spPr>
          <a:xfrm>
            <a:off x="4645025" y="1782762"/>
            <a:ext cx="4041775" cy="4465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 rot="5400000">
            <a:off x="4371975" y="2314575"/>
            <a:ext cx="6096000" cy="1924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1"/>
          </p:nvPr>
        </p:nvSpPr>
        <p:spPr>
          <a:xfrm rot="5400000">
            <a:off x="447675" y="466725"/>
            <a:ext cx="6096000" cy="5619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2 Content" type="txAndTwoObj">
  <p:cSld name="TEXT_AND_TWO_OBJECT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2"/>
          </p:nvPr>
        </p:nvSpPr>
        <p:spPr>
          <a:xfrm>
            <a:off x="4572000" y="1066800"/>
            <a:ext cx="3733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3"/>
          </p:nvPr>
        </p:nvSpPr>
        <p:spPr>
          <a:xfrm>
            <a:off x="4572000" y="3771900"/>
            <a:ext cx="3733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pic" idx="2"/>
          </p:nvPr>
        </p:nvSpPr>
        <p:spPr>
          <a:xfrm>
            <a:off x="990600" y="1142999"/>
            <a:ext cx="7391400" cy="358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R="0" lvl="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1"/>
          </p:nvPr>
        </p:nvSpPr>
        <p:spPr>
          <a:xfrm rot="5400000">
            <a:off x="1866900" y="-114300"/>
            <a:ext cx="5257800" cy="76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2"/>
          </p:nvPr>
        </p:nvSpPr>
        <p:spPr>
          <a:xfrm>
            <a:off x="45720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  <p:extLst>
      <p:ext uri="{BB962C8B-B14F-4D97-AF65-F5344CB8AC3E}">
        <p14:creationId xmlns:p14="http://schemas.microsoft.com/office/powerpoint/2010/main" val="1152974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" name="Google Shape;16;p1"/>
          <p:cNvCxnSpPr/>
          <p:nvPr/>
        </p:nvCxnSpPr>
        <p:spPr>
          <a:xfrm>
            <a:off x="693738" y="914400"/>
            <a:ext cx="7651750" cy="0"/>
          </a:xfrm>
          <a:prstGeom prst="straightConnector1">
            <a:avLst/>
          </a:prstGeom>
          <a:noFill/>
          <a:ln w="47625" cap="flat" cmpd="thinThick">
            <a:solidFill>
              <a:srgbClr val="FBBA0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" name="Google Shape;17;p1" descr="front"/>
          <p:cNvPicPr preferRelativeResize="0"/>
          <p:nvPr/>
        </p:nvPicPr>
        <p:blipFill rotWithShape="1">
          <a:blip r:embed="rId12">
            <a:alphaModFix/>
          </a:blip>
          <a:srcRect b="22223"/>
          <a:stretch/>
        </p:blipFill>
        <p:spPr>
          <a:xfrm>
            <a:off x="8229600" y="0"/>
            <a:ext cx="914400" cy="76993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inst.eecs.berkeley.edu/~cs88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datahub.berkeley.edu/user-redirect/interact?account=data-8&amp;repo=cs-connector&amp;branch=gh-pages&amp;path=AD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bit.ly/cs88-fa18-L07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0"/>
            <a:ext cx="6781800" cy="990600"/>
          </a:xfrm>
        </p:spPr>
        <p:txBody>
          <a:bodyPr/>
          <a:lstStyle/>
          <a:p>
            <a:b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Computational Structures in Data Science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1715669"/>
            <a:ext cx="8610600" cy="1379491"/>
          </a:xfrm>
        </p:spPr>
        <p:txBody>
          <a:bodyPr/>
          <a:lstStyle/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Lecture 7: Lambda &amp;</a:t>
            </a:r>
            <a:b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Abstract Data Types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228600" y="2438400"/>
            <a:ext cx="2514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UC Berkeley EECS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Adj. Ass. Prof.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Dr. Gerald Friedland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 l="3020" r="4174"/>
          <a:stretch>
            <a:fillRect/>
          </a:stretch>
        </p:blipFill>
        <p:spPr bwMode="auto">
          <a:xfrm>
            <a:off x="152400" y="152400"/>
            <a:ext cx="1608666" cy="21576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Rectangle 1"/>
          <p:cNvSpPr/>
          <p:nvPr/>
        </p:nvSpPr>
        <p:spPr>
          <a:xfrm>
            <a:off x="6149342" y="6488668"/>
            <a:ext cx="3728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>
                <a:hlinkClick r:id="rId4"/>
              </a:rPr>
              <a:t>http://inst.eecs.berkeley.edu/~cs88</a:t>
            </a:r>
            <a:endParaRPr lang="hu-HU" dirty="0"/>
          </a:p>
        </p:txBody>
      </p:sp>
      <p:sp>
        <p:nvSpPr>
          <p:cNvPr id="3" name="Rectangle 2"/>
          <p:cNvSpPr/>
          <p:nvPr/>
        </p:nvSpPr>
        <p:spPr>
          <a:xfrm>
            <a:off x="0" y="6488668"/>
            <a:ext cx="1327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March 4, 2019</a:t>
            </a:r>
          </a:p>
        </p:txBody>
      </p:sp>
    </p:spTree>
    <p:extLst>
      <p:ext uri="{BB962C8B-B14F-4D97-AF65-F5344CB8AC3E}">
        <p14:creationId xmlns:p14="http://schemas.microsoft.com/office/powerpoint/2010/main" val="420569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658"/>
    </mc:Choice>
    <mc:Fallback xmlns="">
      <p:transition xmlns:p14="http://schemas.microsoft.com/office/powerpoint/2010/main" spd="slow" advTm="10965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Examples Data Types You have seen</a:t>
            </a:r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list( …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 &lt;exps&gt;,…  ]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[&lt;exp&gt; for &lt;var&gt; in &lt;list&gt;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[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if &lt;exp&gt;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]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&lt;list&gt;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+, *, len, min, max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Mutable ones too (but not yet)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tuple( …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 &lt;exps&gt;,…  )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&lt;tuple&gt;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+, *, len, min, max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-1143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27" name="Google Shape;227;p2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29" name="Google Shape;229;p2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1519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2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More “Built-in” Examples</a:t>
            </a:r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Strings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str( …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“&lt;chars&gt;”, ‘&lt;chars&gt;’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&lt;str&gt;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+, *, len, min, max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Range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range(&lt;end&gt;), range(&lt;start&gt;,&lt;end&gt;), range(&lt;start&gt;,&lt;end&gt;,&lt;step&gt;)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&lt;range&gt;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len, min, max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2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7217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 New Abstract Data Type: Key-Value</a:t>
            </a:r>
            <a:endParaRPr/>
          </a:p>
        </p:txBody>
      </p:sp>
      <p:sp>
        <p:nvSpPr>
          <p:cNvPr id="244" name="Google Shape;244;p23"/>
          <p:cNvSpPr txBox="1">
            <a:spLocks noGrp="1"/>
          </p:cNvSpPr>
          <p:nvPr>
            <p:ph type="body" idx="1"/>
          </p:nvPr>
        </p:nvSpPr>
        <p:spPr>
          <a:xfrm>
            <a:off x="685800" y="1320800"/>
            <a:ext cx="7620000" cy="24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Collection of key-Value bindings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: Value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Many real-world examples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Dictionary, Directory, Phone book, Course Schedule, Facebook Friends, Movie listings, …</a:t>
            </a:r>
            <a:endParaRPr/>
          </a:p>
        </p:txBody>
      </p:sp>
      <p:sp>
        <p:nvSpPr>
          <p:cNvPr id="245" name="Google Shape;245;p2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46" name="Google Shape;246;p2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47" name="Google Shape;247;p2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8" name="Google Shape;248;p23"/>
          <p:cNvSpPr txBox="1"/>
          <p:nvPr/>
        </p:nvSpPr>
        <p:spPr>
          <a:xfrm>
            <a:off x="605656" y="3293379"/>
            <a:ext cx="775556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>
                <a:solidFill>
                  <a:srgbClr val="0A51FB"/>
                </a:solidFill>
                <a:latin typeface="Arial"/>
                <a:ea typeface="Arial"/>
                <a:cs typeface="Arial"/>
                <a:sym typeface="Arial"/>
              </a:rPr>
              <a:t>Given some Key, What is the value associated with it?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06818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Key-Value ADT</a:t>
            </a:r>
            <a:endParaRPr/>
          </a:p>
        </p:txBody>
      </p:sp>
      <p:sp>
        <p:nvSpPr>
          <p:cNvPr id="254" name="Google Shape;254;p24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kv_empty: create an empty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kv_add: add a key:value binding to a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kv_create: create a KV from a list of key,value tuples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kv_items: list of (key,value) tuple in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kv_keys: list of keys in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kv_values: list of values in KV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kv_len: number of bindings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kv_in: presence of a binding with a key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kv_display: external representation of KV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4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56" name="Google Shape;256;p24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57" name="Google Shape;257;p2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53012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5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 little application</a:t>
            </a:r>
            <a:endParaRPr/>
          </a:p>
        </p:txBody>
      </p:sp>
      <p:sp>
        <p:nvSpPr>
          <p:cNvPr id="263" name="Google Shape;263;p25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64" name="Google Shape;264;p25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65" name="Google Shape;265;p25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25"/>
          <p:cNvSpPr/>
          <p:nvPr/>
        </p:nvSpPr>
        <p:spPr>
          <a:xfrm>
            <a:off x="266700" y="1497042"/>
            <a:ext cx="8610600" cy="452431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kv_pairs </a:t>
            </a: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import *</a:t>
            </a: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C79C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C79C24"/>
                </a:solidFill>
                <a:latin typeface="Courier New"/>
                <a:ea typeface="Courier New"/>
                <a:cs typeface="Courier New"/>
                <a:sym typeface="Courier New"/>
              </a:rPr>
              <a:t>phone_book_data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[</a:t>
            </a:r>
            <a:endParaRPr sz="1600" b="1">
              <a:solidFill>
                <a:srgbClr val="C79C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"Christine Strauch"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"510-842-9235"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"Frances Catal Buloan"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"932-567-3241"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"Jack Chow"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"617-547-0923"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"Joy De Rosario"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"310-912-6483"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"Casey Casem"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"415-432-9292"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"Lydia Lu"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"707-341-1254"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)]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C79C24"/>
                </a:solidFill>
                <a:latin typeface="Courier New"/>
                <a:ea typeface="Courier New"/>
                <a:cs typeface="Courier New"/>
                <a:sym typeface="Courier New"/>
              </a:rPr>
              <a:t>phone_book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kv_create(phone_book_data)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"Jack Chows's Number: 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kv_get(phone_book,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"Jack Chow"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b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"Area codes"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C79C24"/>
                </a:solidFill>
                <a:latin typeface="Courier New"/>
                <a:ea typeface="Courier New"/>
                <a:cs typeface="Courier New"/>
                <a:sym typeface="Courier New"/>
              </a:rPr>
              <a:t>area_codes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list(map(</a:t>
            </a: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lambda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x:x[0:3], kv_values(phone_book)))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(area_codes)</a:t>
            </a: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29973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 Layered Design Process</a:t>
            </a:r>
            <a:endParaRPr/>
          </a:p>
        </p:txBody>
      </p:sp>
      <p:sp>
        <p:nvSpPr>
          <p:cNvPr id="272" name="Google Shape;272;p26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application based entirely on the ADT interface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Operations, Constructors and Selectors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operations in ADT on Constructors and Selectors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the implementation representation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constructors and selectors on some concrete representation</a:t>
            </a:r>
            <a:endParaRPr/>
          </a:p>
        </p:txBody>
      </p:sp>
      <p:sp>
        <p:nvSpPr>
          <p:cNvPr id="273" name="Google Shape;273;p2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74" name="Google Shape;274;p2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75" name="Google Shape;275;p2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1109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 1</a:t>
            </a:r>
            <a:endParaRPr/>
          </a:p>
        </p:txBody>
      </p:sp>
      <p:sp>
        <p:nvSpPr>
          <p:cNvPr id="281" name="Google Shape;281;p2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 represented as list of (key, value) pairs</a:t>
            </a:r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83" name="Google Shape;283;p2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84" name="Google Shape;284;p2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6779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 2</a:t>
            </a:r>
            <a:endParaRPr/>
          </a:p>
        </p:txBody>
      </p:sp>
      <p:sp>
        <p:nvSpPr>
          <p:cNvPr id="290" name="Google Shape;290;p28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 represented as pair of lists – (keys, values)</a:t>
            </a:r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92" name="Google Shape;292;p2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93" name="Google Shape;293;p2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72057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zip</a:t>
            </a:r>
            <a:endParaRPr/>
          </a:p>
        </p:txBody>
      </p:sp>
      <p:sp>
        <p:nvSpPr>
          <p:cNvPr id="299" name="Google Shape;299;p29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Zip (like a zipper) together k lists to form a list of k-tuples</a:t>
            </a:r>
            <a:endParaRPr/>
          </a:p>
        </p:txBody>
      </p:sp>
      <p:sp>
        <p:nvSpPr>
          <p:cNvPr id="300" name="Google Shape;300;p29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01" name="Google Shape;301;p29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02" name="Google Shape;302;p29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3" name="Google Shape;303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0200" y="2039257"/>
            <a:ext cx="8280400" cy="387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712195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0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Dictionaries</a:t>
            </a:r>
            <a:endParaRPr/>
          </a:p>
        </p:txBody>
      </p:sp>
      <p:sp>
        <p:nvSpPr>
          <p:cNvPr id="309" name="Google Shape;309;p30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Lists, Tuples, Strings, Range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Dictionaries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dict( &lt;list of 2-tuples&gt;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dict( &lt;key&gt;=&lt;val&gt;, ...) # like kwargs</a:t>
            </a:r>
            <a:endParaRPr sz="1800" b="1" i="0" u="none" strike="noStrike" cap="non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{ &lt;key exp&gt;:&lt;val exp&gt;, …  }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{ &lt;key&gt;:&lt;val&gt; for &lt;iteration expression&gt; }</a:t>
            </a:r>
            <a:endParaRPr/>
          </a:p>
          <a:p>
            <a:pPr marL="1371600" marR="0" lvl="3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"/>
              <a:buNone/>
            </a:pPr>
            <a:r>
              <a:rPr lang="en-US" sz="1600" b="1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&gt;&gt;&gt; {x:y for x,y in zip(["a","b"],[1,2])}</a:t>
            </a:r>
            <a:endParaRPr/>
          </a:p>
          <a:p>
            <a:pPr marL="1371600" marR="0" lvl="3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"/>
              <a:buNone/>
            </a:pPr>
            <a:r>
              <a:rPr lang="en-US" sz="1600" b="1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{'a': 1, 'b': 2}</a:t>
            </a:r>
            <a:endParaRPr sz="1600" b="1" i="0" u="none" strike="noStrike" cap="none">
              <a:solidFill>
                <a:srgbClr val="FF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&lt;dict&gt; [ &lt;key&gt; ]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&lt;dict&gt;.keys(), .items(), .values()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&lt;dict&gt;.get(key [, default] 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Key in, not in, len, min, max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»"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&lt;dict&gt;[ &lt;key&gt; ] = &lt;val&gt;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0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12" name="Google Shape;312;p30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3" name="Google Shape;313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2800" y="5554620"/>
            <a:ext cx="1026459" cy="589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0277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3" descr="RF-Graphic-from-DrawShop-a-head-full-of-excellent-ideas-109477-10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5029200"/>
            <a:ext cx="990600" cy="161798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Computational Concepts Toolbox</a:t>
            </a:r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type: values, literals, operations,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e.g., int, float, string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Expressions, Call expression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 Statement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Sequences: tuple, list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indexing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structures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 assignment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 Expressions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 Definition Statement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Conditional Statement</a:t>
            </a:r>
            <a:endParaRPr/>
          </a:p>
          <a:p>
            <a:pPr marL="285750" marR="0" lvl="0" indent="-10795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0795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>
            <a:spLocks noGrp="1"/>
          </p:cNvSpPr>
          <p:nvPr>
            <p:ph type="body" idx="2"/>
          </p:nvPr>
        </p:nvSpPr>
        <p:spPr>
          <a:xfrm>
            <a:off x="45720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Iteration: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data-driven (list comprehension)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control-driven (for statement)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while statement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Higher Order Functions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 as Values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 with functions as argument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 of function values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Recursion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Lambda - function valued expressions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0" i="0" u="none" strike="noStrike" cap="none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8443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Dictionary Example</a:t>
            </a:r>
            <a:endParaRPr/>
          </a:p>
        </p:txBody>
      </p:sp>
      <p:sp>
        <p:nvSpPr>
          <p:cNvPr id="319" name="Google Shape;319;p3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20" name="Google Shape;320;p3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21" name="Google Shape;321;p3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2" name="Google Shape;322;p31" descr="Screen Shot 2016-03-06 at 8.30.16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0" y="988483"/>
            <a:ext cx="6134100" cy="57933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6469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2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Beware</a:t>
            </a:r>
            <a:endParaRPr/>
          </a:p>
        </p:txBody>
      </p:sp>
      <p:sp>
        <p:nvSpPr>
          <p:cNvPr id="328" name="Google Shape;328;p32"/>
          <p:cNvSpPr txBox="1">
            <a:spLocks noGrp="1"/>
          </p:cNvSpPr>
          <p:nvPr>
            <p:ph type="body" idx="1"/>
          </p:nvPr>
        </p:nvSpPr>
        <p:spPr>
          <a:xfrm>
            <a:off x="695528" y="4414060"/>
            <a:ext cx="7620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Built-in data type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dict</a:t>
            </a: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relies on mutation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Clobbers the object, rather than “functional” – creating a new one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Throws an errors of key is not present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will learn about mutation shortly</a:t>
            </a:r>
            <a:endParaRPr/>
          </a:p>
        </p:txBody>
      </p:sp>
      <p:sp>
        <p:nvSpPr>
          <p:cNvPr id="329" name="Google Shape;329;p32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30" name="Google Shape;330;p32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31" name="Google Shape;331;p32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2" name="Google Shape;332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1213255"/>
            <a:ext cx="5141259" cy="2952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7182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 3</a:t>
            </a:r>
            <a:endParaRPr/>
          </a:p>
        </p:txBody>
      </p:sp>
      <p:sp>
        <p:nvSpPr>
          <p:cNvPr id="338" name="Google Shape;338;p33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 represented as dict</a:t>
            </a: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40" name="Google Shape;340;p3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41" name="Google Shape;341;p3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12202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Building Apps over KV ADT</a:t>
            </a:r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body" idx="1"/>
          </p:nvPr>
        </p:nvSpPr>
        <p:spPr>
          <a:xfrm>
            <a:off x="685800" y="5291118"/>
            <a:ext cx="7620000" cy="1033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 a table of the friend list for each person</a:t>
            </a:r>
            <a:endParaRPr/>
          </a:p>
        </p:txBody>
      </p:sp>
      <p:sp>
        <p:nvSpPr>
          <p:cNvPr id="348" name="Google Shape;348;p34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49" name="Google Shape;349;p34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50" name="Google Shape;350;p3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23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1" name="Google Shape;351;p34"/>
          <p:cNvSpPr/>
          <p:nvPr/>
        </p:nvSpPr>
        <p:spPr>
          <a:xfrm>
            <a:off x="723089" y="1143000"/>
            <a:ext cx="693420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friend_data = [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("Christine Strauch", "Jack Chow"),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("Christine Strauch", "Lydia Lu"),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("Jack Chow", "Christine Strauch"),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"Christine Strauch"),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"Jack Chow"),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"Frances Catal Buloan"),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"Joy De Rosario"),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"Casey Casem"),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("Frances Catal Buloan", "Jack Chow"),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("Jack Chow", "Frances Catal Buloan"),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("Joy De Rosario", "Lydia Lu"),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("Joy De Lydia", "Jack Chow")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256830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5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Example: make_friends</a:t>
            </a:r>
            <a:endParaRPr sz="3200" b="1" i="0" u="none" strike="noStrike" cap="none">
              <a:solidFill>
                <a:srgbClr val="0332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5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58" name="Google Shape;358;p35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59" name="Google Shape;359;p35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24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0" name="Google Shape;360;p35"/>
          <p:cNvSpPr/>
          <p:nvPr/>
        </p:nvSpPr>
        <p:spPr>
          <a:xfrm>
            <a:off x="571500" y="1371600"/>
            <a:ext cx="7924800" cy="286232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 make_friends(friendships):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friends = kv_empty()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for (der, dee) in friendships: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not kv_in(friends, der):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friends = kv_add(friends, der, [dee])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else: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der_friends = kv_get(friends, der)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friends = kv_add(kv_delete(friends, der),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der, [dee] + der_friends)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friends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60583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C.O.R.E concepts</a:t>
            </a:r>
            <a:endParaRPr/>
          </a:p>
        </p:txBody>
      </p:sp>
      <p:sp>
        <p:nvSpPr>
          <p:cNvPr id="366" name="Google Shape;366;p3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67" name="Google Shape;367;p3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68" name="Google Shape;368;p3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9" name="Google Shape;369;p36"/>
          <p:cNvSpPr txBox="1"/>
          <p:nvPr/>
        </p:nvSpPr>
        <p:spPr>
          <a:xfrm>
            <a:off x="1600200" y="1524000"/>
            <a:ext cx="1849785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ompute</a:t>
            </a:r>
            <a:endParaRPr/>
          </a:p>
        </p:txBody>
      </p:sp>
      <p:sp>
        <p:nvSpPr>
          <p:cNvPr id="370" name="Google Shape;370;p36"/>
          <p:cNvSpPr txBox="1"/>
          <p:nvPr/>
        </p:nvSpPr>
        <p:spPr>
          <a:xfrm>
            <a:off x="1600200" y="2514600"/>
            <a:ext cx="2192026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perations</a:t>
            </a:r>
            <a:endParaRPr/>
          </a:p>
        </p:txBody>
      </p:sp>
      <p:sp>
        <p:nvSpPr>
          <p:cNvPr id="371" name="Google Shape;371;p36"/>
          <p:cNvSpPr txBox="1"/>
          <p:nvPr/>
        </p:nvSpPr>
        <p:spPr>
          <a:xfrm>
            <a:off x="1600200" y="3682424"/>
            <a:ext cx="296788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epresentation</a:t>
            </a:r>
            <a:endParaRPr/>
          </a:p>
        </p:txBody>
      </p:sp>
      <p:sp>
        <p:nvSpPr>
          <p:cNvPr id="372" name="Google Shape;372;p36"/>
          <p:cNvSpPr txBox="1"/>
          <p:nvPr/>
        </p:nvSpPr>
        <p:spPr>
          <a:xfrm>
            <a:off x="1600200" y="4825424"/>
            <a:ext cx="2101056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valuation</a:t>
            </a:r>
            <a:endParaRPr/>
          </a:p>
        </p:txBody>
      </p:sp>
      <p:sp>
        <p:nvSpPr>
          <p:cNvPr id="373" name="Google Shape;373;p36"/>
          <p:cNvSpPr txBox="1"/>
          <p:nvPr/>
        </p:nvSpPr>
        <p:spPr>
          <a:xfrm>
            <a:off x="4953000" y="1161871"/>
            <a:ext cx="36576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useful computations treating objects abstractly as whole values and operating on them.</a:t>
            </a:r>
            <a:endParaRPr/>
          </a:p>
        </p:txBody>
      </p:sp>
      <p:sp>
        <p:nvSpPr>
          <p:cNvPr id="374" name="Google Shape;374;p36"/>
          <p:cNvSpPr txBox="1"/>
          <p:nvPr/>
        </p:nvSpPr>
        <p:spPr>
          <a:xfrm>
            <a:off x="4953000" y="2457271"/>
            <a:ext cx="35052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 operations on the abstract components that allow ease of use – independent of concrete representation.</a:t>
            </a:r>
            <a:endParaRPr/>
          </a:p>
        </p:txBody>
      </p:sp>
      <p:sp>
        <p:nvSpPr>
          <p:cNvPr id="375" name="Google Shape;375;p36"/>
          <p:cNvSpPr txBox="1"/>
          <p:nvPr/>
        </p:nvSpPr>
        <p:spPr>
          <a:xfrm>
            <a:off x="4953000" y="3724870"/>
            <a:ext cx="35052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 and selectors that provide an abstract interface to a concrete representation</a:t>
            </a:r>
            <a:endParaRPr/>
          </a:p>
        </p:txBody>
      </p:sp>
      <p:sp>
        <p:nvSpPr>
          <p:cNvPr id="376" name="Google Shape;376;p36"/>
          <p:cNvSpPr txBox="1"/>
          <p:nvPr/>
        </p:nvSpPr>
        <p:spPr>
          <a:xfrm>
            <a:off x="4953000" y="4763869"/>
            <a:ext cx="3505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Execution on a computing machine</a:t>
            </a:r>
            <a:endParaRPr/>
          </a:p>
        </p:txBody>
      </p:sp>
      <p:cxnSp>
        <p:nvCxnSpPr>
          <p:cNvPr id="377" name="Google Shape;377;p36"/>
          <p:cNvCxnSpPr/>
          <p:nvPr/>
        </p:nvCxnSpPr>
        <p:spPr>
          <a:xfrm>
            <a:off x="1676400" y="2438400"/>
            <a:ext cx="6553200" cy="0"/>
          </a:xfrm>
          <a:prstGeom prst="straightConnector1">
            <a:avLst/>
          </a:prstGeom>
          <a:solidFill>
            <a:schemeClr val="accent1"/>
          </a:solidFill>
          <a:ln w="28575" cap="flat" cmpd="sng">
            <a:solidFill>
              <a:srgbClr val="618FF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8" name="Google Shape;378;p36"/>
          <p:cNvCxnSpPr/>
          <p:nvPr/>
        </p:nvCxnSpPr>
        <p:spPr>
          <a:xfrm>
            <a:off x="1752600" y="3682424"/>
            <a:ext cx="6553200" cy="0"/>
          </a:xfrm>
          <a:prstGeom prst="straightConnector1">
            <a:avLst/>
          </a:prstGeom>
          <a:solidFill>
            <a:schemeClr val="accent1"/>
          </a:solidFill>
          <a:ln w="28575" cap="flat" cmpd="sng">
            <a:solidFill>
              <a:srgbClr val="618FFD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79" name="Google Shape;379;p36"/>
          <p:cNvCxnSpPr/>
          <p:nvPr/>
        </p:nvCxnSpPr>
        <p:spPr>
          <a:xfrm>
            <a:off x="1752600" y="4749224"/>
            <a:ext cx="6553200" cy="0"/>
          </a:xfrm>
          <a:prstGeom prst="straightConnector1">
            <a:avLst/>
          </a:prstGeom>
          <a:solidFill>
            <a:schemeClr val="accent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0" name="Google Shape;380;p36"/>
          <p:cNvSpPr/>
          <p:nvPr/>
        </p:nvSpPr>
        <p:spPr>
          <a:xfrm>
            <a:off x="1066800" y="2438400"/>
            <a:ext cx="533400" cy="2286000"/>
          </a:xfrm>
          <a:prstGeom prst="leftBrace">
            <a:avLst>
              <a:gd name="adj1" fmla="val 8333"/>
              <a:gd name="adj2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36"/>
          <p:cNvSpPr txBox="1"/>
          <p:nvPr/>
        </p:nvSpPr>
        <p:spPr>
          <a:xfrm rot="-5400000">
            <a:off x="-716584" y="3383584"/>
            <a:ext cx="280923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Abstract Data Type</a:t>
            </a:r>
            <a:endParaRPr/>
          </a:p>
        </p:txBody>
      </p:sp>
      <p:sp>
        <p:nvSpPr>
          <p:cNvPr id="382" name="Google Shape;382;p36"/>
          <p:cNvSpPr txBox="1"/>
          <p:nvPr/>
        </p:nvSpPr>
        <p:spPr>
          <a:xfrm>
            <a:off x="5562600" y="5715000"/>
            <a:ext cx="274947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Abstraction Barrier</a:t>
            </a:r>
            <a:endParaRPr/>
          </a:p>
        </p:txBody>
      </p:sp>
      <p:cxnSp>
        <p:nvCxnSpPr>
          <p:cNvPr id="383" name="Google Shape;383;p36"/>
          <p:cNvCxnSpPr/>
          <p:nvPr/>
        </p:nvCxnSpPr>
        <p:spPr>
          <a:xfrm>
            <a:off x="4419600" y="3657600"/>
            <a:ext cx="1219200" cy="213360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325679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Creating an Abtract Data Type</a:t>
            </a:r>
            <a:endParaRPr/>
          </a:p>
        </p:txBody>
      </p:sp>
      <p:sp>
        <p:nvSpPr>
          <p:cNvPr id="389" name="Google Shape;389;p3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 &amp; Selectors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 the behavior of objects, invariants, etc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Implemented (abstractly) in terms of Constructors and Selectors for the object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Representation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 the structure of the object </a:t>
            </a:r>
            <a:endParaRPr/>
          </a:p>
          <a:p>
            <a:pPr marL="685800" marR="0" lvl="1" indent="-1143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</a:t>
            </a:r>
            <a:r>
              <a:rPr lang="en-US" sz="24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abstraction barrier violation </a:t>
            </a: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occurs when a part of the program that can use the higher level functions uses lower level ones instead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 either layer of abstraction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Abstraction barriers make programs easier to get right, maintain, and modify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Few changes when representation changes</a:t>
            </a:r>
            <a:endParaRPr/>
          </a:p>
        </p:txBody>
      </p:sp>
      <p:sp>
        <p:nvSpPr>
          <p:cNvPr id="390" name="Google Shape;390;p3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91" name="Google Shape;391;p3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92" name="Google Shape;392;p3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95817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8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Exercises</a:t>
            </a:r>
            <a:endParaRPr/>
          </a:p>
        </p:txBody>
      </p:sp>
      <p:sp>
        <p:nvSpPr>
          <p:cNvPr id="398" name="Google Shape;398;p38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2.2, reread 2.3, esp 2.3.6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Modify all three KV ADTs to avoid ever adding duplicate keys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and ADT for a shopping cart containing a collection of products and their order count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cart()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creates an empty cart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cart_add(ct, product)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returns a new cart that includes an additional order of product, or the first one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cart_print(ct)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prints the contents of the cart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cart_products(ct)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returns the list of products ordered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cart_items(ct)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– returns list of (product, count)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cart_remove(ct, product)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returns a new cart with product removed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 1D array abstraction (like np.array) using lists as representation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400" name="Google Shape;400;p3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 dirty="0"/>
          </a:p>
        </p:txBody>
      </p:sp>
      <p:sp>
        <p:nvSpPr>
          <p:cNvPr id="401" name="Google Shape;401;p3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27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20946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122275"/>
            <a:ext cx="7696200" cy="736600"/>
          </a:xfrm>
        </p:spPr>
        <p:txBody>
          <a:bodyPr/>
          <a:lstStyle/>
          <a:p>
            <a:r>
              <a:rPr lang="en-US" dirty="0"/>
              <a:t>Thoughts for the Wandering Mind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96298"/>
            <a:ext cx="8001000" cy="5257800"/>
          </a:xfrm>
        </p:spPr>
        <p:txBody>
          <a:bodyPr/>
          <a:lstStyle/>
          <a:p>
            <a:pPr marL="76200" indent="0">
              <a:buNone/>
            </a:pPr>
            <a:r>
              <a:rPr lang="en-US" dirty="0"/>
              <a:t>Consider the following simple Python code: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x = input("Enter a number between 0 and 1:")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for </a:t>
            </a:r>
            <a:r>
              <a:rPr lang="en-US" sz="1800" b="0" dirty="0" err="1">
                <a:latin typeface="Andale Mono" panose="020B0509000000000004" pitchFamily="49" charset="0"/>
              </a:rPr>
              <a:t>i</a:t>
            </a:r>
            <a:r>
              <a:rPr lang="en-US" sz="1800" b="0" dirty="0">
                <a:latin typeface="Andale Mono" panose="020B0509000000000004" pitchFamily="49" charset="0"/>
              </a:rPr>
              <a:t> in range(10):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        x=-x**2+4*x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print x</a:t>
            </a:r>
            <a:endParaRPr lang="en-US" b="0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28</a:t>
            </a:fld>
            <a:endParaRPr lang="en-US" b="0"/>
          </a:p>
        </p:txBody>
      </p:sp>
      <p:sp>
        <p:nvSpPr>
          <p:cNvPr id="13" name="Google Shape;121;p15">
            <a:extLst>
              <a:ext uri="{FF2B5EF4-FFF2-40B4-BE49-F238E27FC236}">
                <a16:creationId xmlns:a16="http://schemas.microsoft.com/office/drawing/2014/main" id="{20012D96-58C1-AB4D-9D3D-3F28715C2F06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3/18/19</a:t>
            </a:r>
            <a:endParaRPr dirty="0"/>
          </a:p>
        </p:txBody>
      </p:sp>
      <p:sp>
        <p:nvSpPr>
          <p:cNvPr id="7" name="Google Shape;107;p14">
            <a:extLst>
              <a:ext uri="{FF2B5EF4-FFF2-40B4-BE49-F238E27FC236}">
                <a16:creationId xmlns:a16="http://schemas.microsoft.com/office/drawing/2014/main" id="{4F477AA9-7EAF-BF42-ACD6-879386D5045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Sp19 L07</a:t>
            </a:r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A98853-1021-CA49-9988-835F06ABF991}"/>
              </a:ext>
            </a:extLst>
          </p:cNvPr>
          <p:cNvSpPr txBox="1">
            <a:spLocks/>
          </p:cNvSpPr>
          <p:nvPr/>
        </p:nvSpPr>
        <p:spPr>
          <a:xfrm>
            <a:off x="609600" y="3046363"/>
            <a:ext cx="8001000" cy="2822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 indent="0">
              <a:buFont typeface="Arial"/>
              <a:buNone/>
            </a:pPr>
            <a:r>
              <a:rPr lang="en-US"/>
              <a:t>Plot the function implemented by the code.</a:t>
            </a:r>
            <a:endParaRPr lang="en-US" b="0"/>
          </a:p>
          <a:p>
            <a:pPr>
              <a:buFontTx/>
              <a:buChar char="-"/>
            </a:pPr>
            <a:r>
              <a:rPr lang="en-US" b="0"/>
              <a:t>Could you predict using sampling (e.g., interpolate from the results of inputs 0, 0.25, 0.5, 0.75, 1)?</a:t>
            </a:r>
          </a:p>
          <a:p>
            <a:pPr>
              <a:buFontTx/>
              <a:buChar char="-"/>
            </a:pPr>
            <a:r>
              <a:rPr lang="en-US" b="0"/>
              <a:t>Could you predict using calculus (e.g., using the derivative of f(x)=-x</a:t>
            </a:r>
            <a:r>
              <a:rPr lang="en-US" b="0" baseline="30000"/>
              <a:t>2</a:t>
            </a:r>
            <a:r>
              <a:rPr lang="en-US" b="0"/>
              <a:t>+4x)?</a:t>
            </a:r>
          </a:p>
          <a:p>
            <a:pPr>
              <a:buFontTx/>
              <a:buChar char="-"/>
            </a:pPr>
            <a:r>
              <a:rPr lang="en-US" b="0"/>
              <a:t>Could a neural network learn the function, given  enough (input, output) tuples as training data?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16871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18"/>
    </mc:Choice>
    <mc:Fallback xmlns="">
      <p:transition xmlns:p14="http://schemas.microsoft.com/office/powerpoint/2010/main" spd="slow" advTm="14051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Universality</a:t>
            </a:r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Everything that can be computed, can be computed with what you know now.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Poorly or Well</a:t>
            </a:r>
            <a:endParaRPr dirty="0"/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3" name="Google Shape;163;p16" descr="imgres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6912" y="3361521"/>
            <a:ext cx="2417552" cy="213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6" descr="imgres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89814" y="3857478"/>
            <a:ext cx="2870808" cy="1587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095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Evolution of Programming Languages</a:t>
            </a:r>
            <a:endParaRPr dirty="0"/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42D02-9654-824D-B9CB-5E944B71E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5200"/>
            <a:ext cx="9144000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Today’s Lecture</a:t>
            </a:r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endParaRPr lang="en-US"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Lambda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New Concept: Abstract Data Type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Example Illustration: key-value store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 1: list of pair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 2: pair of lists (including zip intro)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simple application over the KV interface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New language construct: 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</a:t>
            </a:r>
            <a:endParaRPr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Key-Value store 3: 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</a:t>
            </a:r>
            <a:endParaRPr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Optional Exercises</a:t>
            </a:r>
            <a:endParaRPr dirty="0"/>
          </a:p>
        </p:txBody>
      </p:sp>
      <p:sp>
        <p:nvSpPr>
          <p:cNvPr id="172" name="Google Shape;172;p1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495300" y="5678269"/>
            <a:ext cx="8077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http://datahub.berkeley.edu/user-redirect/interact?account=data-8&amp;repo=cs-connector&amp;branch=gh-pages&amp;path=ADT</a:t>
            </a:r>
            <a:endParaRPr lang="en-US"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7">
            <a:hlinkClick r:id="rId4"/>
          </p:cNvPr>
          <p:cNvSpPr/>
          <p:nvPr/>
        </p:nvSpPr>
        <p:spPr>
          <a:xfrm>
            <a:off x="5323149" y="1066800"/>
            <a:ext cx="305885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http://bit.ly/cs88-fa18-L07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1860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lambda</a:t>
            </a:r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 expression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“anonymous” function creation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Expression, not a statement, no return or any other statement</a:t>
            </a:r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363467" y="2590800"/>
            <a:ext cx="8628133" cy="52322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lambda &lt;arg or arg_tuple&gt; : &lt;expression using args&gt; </a:t>
            </a:r>
            <a:endParaRPr/>
          </a:p>
        </p:txBody>
      </p:sp>
      <p:sp>
        <p:nvSpPr>
          <p:cNvPr id="141" name="Google Shape;141;p17"/>
          <p:cNvSpPr txBox="1"/>
          <p:nvPr/>
        </p:nvSpPr>
        <p:spPr>
          <a:xfrm>
            <a:off x="838200" y="3810000"/>
            <a:ext cx="3232150" cy="369332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inc = lambda v : v + 1</a:t>
            </a:r>
            <a:endParaRPr/>
          </a:p>
        </p:txBody>
      </p:sp>
      <p:sp>
        <p:nvSpPr>
          <p:cNvPr id="142" name="Google Shape;142;p17"/>
          <p:cNvSpPr txBox="1"/>
          <p:nvPr/>
        </p:nvSpPr>
        <p:spPr>
          <a:xfrm>
            <a:off x="5218982" y="3810000"/>
            <a:ext cx="2401018" cy="646331"/>
          </a:xfrm>
          <a:prstGeom prst="rect">
            <a:avLst/>
          </a:prstGeom>
          <a:noFill/>
          <a:ln w="9525" cap="flat" cmpd="sng">
            <a:solidFill>
              <a:srgbClr val="618FF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inc(v):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return v + 1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23729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Lambda Examples</a:t>
            </a:r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152400" y="1066800"/>
            <a:ext cx="8839200" cy="4801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sort([1,2,3,4,5],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 x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[1, 2, 3, 4, 5]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                                                                   &gt;&gt;&gt; sort([1,2,3,4,5],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 -x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[5, 4, 3, 2, 1]                                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sort([(2, "hi"), (1, "how"), (5, "goes"), (7, "I")],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x:x[0]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[(1, 'how'), (2, 'hi'), (5, 'goes'), (7, 'I')]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sort([(2, "hi"), (1, "how"), (5, "goes"), (7, "I")],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x:x[1]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[(7, 'I'), (5, 'goes'), (2, 'hi'), (1, 'how')]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sort([(2,"hi"),(1,"how"),(5,"goes"),(7,"I")],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lambda x: len(x[1]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))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[(7, 'I'), (2, 'hi'), (1, 'how'), (5, 'goes')]                                                       </a:t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2286000" y="6172200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http://cs88-website.github.io/assets/slides/adt/mersort.py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048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Lambdas</a:t>
            </a:r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533400" y="1582341"/>
            <a:ext cx="792480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def inc_maker(i):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...     return lambda x:x+i</a:t>
            </a: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...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inc_maker(3)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&lt;function inc_maker.&lt;locals&gt;.&lt;lambda&gt; at 0x10073c510&gt;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inc_maker(3)(4)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7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map(lambda x:x*x, [1,2,3,4])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&lt;map object at 0x1020950b8&gt;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list(map(lambda x:x*x, [1,2,3,4]))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[1, 4, 9, 16]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39715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Abstract Data Type</a:t>
            </a:r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04" name="Google Shape;204;p20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0"/>
          <p:cNvSpPr/>
          <p:nvPr/>
        </p:nvSpPr>
        <p:spPr>
          <a:xfrm>
            <a:off x="3048000" y="2362200"/>
            <a:ext cx="4038600" cy="2667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0"/>
          <p:cNvSpPr txBox="1"/>
          <p:nvPr/>
        </p:nvSpPr>
        <p:spPr>
          <a:xfrm>
            <a:off x="3942706" y="2450068"/>
            <a:ext cx="192469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new Data Type</a:t>
            </a:r>
            <a:endParaRPr/>
          </a:p>
        </p:txBody>
      </p:sp>
      <p:sp>
        <p:nvSpPr>
          <p:cNvPr id="208" name="Google Shape;208;p20"/>
          <p:cNvSpPr txBox="1"/>
          <p:nvPr/>
        </p:nvSpPr>
        <p:spPr>
          <a:xfrm>
            <a:off x="4191000" y="3216598"/>
            <a:ext cx="2582758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</a:t>
            </a:r>
            <a:endParaRPr/>
          </a:p>
        </p:txBody>
      </p:sp>
      <p:sp>
        <p:nvSpPr>
          <p:cNvPr id="209" name="Google Shape;209;p20"/>
          <p:cNvSpPr txBox="1"/>
          <p:nvPr/>
        </p:nvSpPr>
        <p:spPr>
          <a:xfrm>
            <a:off x="304800" y="4558348"/>
            <a:ext cx="2659702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External Representation</a:t>
            </a:r>
            <a:endParaRPr/>
          </a:p>
        </p:txBody>
      </p:sp>
      <p:sp>
        <p:nvSpPr>
          <p:cNvPr id="210" name="Google Shape;210;p20"/>
          <p:cNvSpPr txBox="1"/>
          <p:nvPr/>
        </p:nvSpPr>
        <p:spPr>
          <a:xfrm>
            <a:off x="1471786" y="2545723"/>
            <a:ext cx="149271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endParaRPr/>
          </a:p>
        </p:txBody>
      </p:sp>
      <p:sp>
        <p:nvSpPr>
          <p:cNvPr id="211" name="Google Shape;211;p20"/>
          <p:cNvSpPr txBox="1"/>
          <p:nvPr/>
        </p:nvSpPr>
        <p:spPr>
          <a:xfrm>
            <a:off x="1715442" y="3216598"/>
            <a:ext cx="11464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endParaRPr/>
          </a:p>
        </p:txBody>
      </p:sp>
      <p:sp>
        <p:nvSpPr>
          <p:cNvPr id="212" name="Google Shape;212;p20"/>
          <p:cNvSpPr txBox="1"/>
          <p:nvPr/>
        </p:nvSpPr>
        <p:spPr>
          <a:xfrm>
            <a:off x="1651322" y="3887473"/>
            <a:ext cx="13131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</p:txBody>
      </p:sp>
      <p:sp>
        <p:nvSpPr>
          <p:cNvPr id="213" name="Google Shape;213;p20"/>
          <p:cNvSpPr txBox="1"/>
          <p:nvPr/>
        </p:nvSpPr>
        <p:spPr>
          <a:xfrm>
            <a:off x="946642" y="1779346"/>
            <a:ext cx="15376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</p:txBody>
      </p:sp>
      <p:sp>
        <p:nvSpPr>
          <p:cNvPr id="214" name="Google Shape;214;p20"/>
          <p:cNvSpPr txBox="1"/>
          <p:nvPr/>
        </p:nvSpPr>
        <p:spPr>
          <a:xfrm>
            <a:off x="2964502" y="1775977"/>
            <a:ext cx="9813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</a:t>
            </a:r>
            <a:endParaRPr/>
          </a:p>
        </p:txBody>
      </p:sp>
      <p:sp>
        <p:nvSpPr>
          <p:cNvPr id="215" name="Google Shape;215;p20"/>
          <p:cNvSpPr txBox="1"/>
          <p:nvPr/>
        </p:nvSpPr>
        <p:spPr>
          <a:xfrm>
            <a:off x="4191000" y="3891686"/>
            <a:ext cx="2557110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Implementation on that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 </a:t>
            </a:r>
            <a:endParaRPr/>
          </a:p>
        </p:txBody>
      </p:sp>
      <p:sp>
        <p:nvSpPr>
          <p:cNvPr id="216" name="Google Shape;216;p20"/>
          <p:cNvSpPr/>
          <p:nvPr/>
        </p:nvSpPr>
        <p:spPr>
          <a:xfrm>
            <a:off x="2895600" y="2545723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0"/>
          <p:cNvSpPr/>
          <p:nvPr/>
        </p:nvSpPr>
        <p:spPr>
          <a:xfrm>
            <a:off x="2895600" y="3178355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0"/>
          <p:cNvSpPr/>
          <p:nvPr/>
        </p:nvSpPr>
        <p:spPr>
          <a:xfrm>
            <a:off x="2895600" y="3810000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0"/>
          <p:cNvSpPr/>
          <p:nvPr/>
        </p:nvSpPr>
        <p:spPr>
          <a:xfrm>
            <a:off x="2895600" y="4442632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0"/>
          <p:cNvSpPr txBox="1"/>
          <p:nvPr/>
        </p:nvSpPr>
        <p:spPr>
          <a:xfrm rot="2312705">
            <a:off x="2417372" y="5237774"/>
            <a:ext cx="10695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interface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36494541"/>
      </p:ext>
    </p:extLst>
  </p:cSld>
  <p:clrMapOvr>
    <a:masterClrMapping/>
  </p:clrMapOvr>
</p:sld>
</file>

<file path=ppt/theme/theme1.xml><?xml version="1.0" encoding="utf-8"?>
<a:theme xmlns:a="http://schemas.openxmlformats.org/drawingml/2006/main" name="cs162-fa14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1192</TotalTime>
  <Words>2209</Words>
  <Application>Microsoft Macintosh PowerPoint</Application>
  <PresentationFormat>On-screen Show (4:3)</PresentationFormat>
  <Paragraphs>361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18 VAG Rounded Bold   07390</vt:lpstr>
      <vt:lpstr>Times New Roman</vt:lpstr>
      <vt:lpstr>Courier</vt:lpstr>
      <vt:lpstr>Helvetica Neue</vt:lpstr>
      <vt:lpstr>Arial</vt:lpstr>
      <vt:lpstr>Courier New</vt:lpstr>
      <vt:lpstr>Andale Mono</vt:lpstr>
      <vt:lpstr>cs162-fa14</vt:lpstr>
      <vt:lpstr> Computational Structures in Data Science</vt:lpstr>
      <vt:lpstr>Computational Concepts Toolbox</vt:lpstr>
      <vt:lpstr>Universality</vt:lpstr>
      <vt:lpstr>Evolution of Programming Languages</vt:lpstr>
      <vt:lpstr>Today’s Lecture</vt:lpstr>
      <vt:lpstr>lambda</vt:lpstr>
      <vt:lpstr>Lambda Examples</vt:lpstr>
      <vt:lpstr>Lambdas</vt:lpstr>
      <vt:lpstr>Abstract Data Type</vt:lpstr>
      <vt:lpstr>Examples Data Types You have seen</vt:lpstr>
      <vt:lpstr>More “Built-in” Examples</vt:lpstr>
      <vt:lpstr>A New Abstract Data Type: Key-Value</vt:lpstr>
      <vt:lpstr>Key-Value ADT</vt:lpstr>
      <vt:lpstr>A little application</vt:lpstr>
      <vt:lpstr>A Layered Design Process</vt:lpstr>
      <vt:lpstr>Example 1</vt:lpstr>
      <vt:lpstr>Example 2</vt:lpstr>
      <vt:lpstr>zip</vt:lpstr>
      <vt:lpstr>Dictionaries</vt:lpstr>
      <vt:lpstr>Dictionary Example</vt:lpstr>
      <vt:lpstr>Beware</vt:lpstr>
      <vt:lpstr>Example 3</vt:lpstr>
      <vt:lpstr>Building Apps over KV ADT</vt:lpstr>
      <vt:lpstr>Example: make_friends</vt:lpstr>
      <vt:lpstr>C.O.R.E concepts</vt:lpstr>
      <vt:lpstr>Creating an Abtract Data Type</vt:lpstr>
      <vt:lpstr>Exercises</vt:lpstr>
      <vt:lpstr>Thoughts for the Wandering Mind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Computational Structures in Data Science</dc:title>
  <cp:lastModifiedBy>Gerald Friedland</cp:lastModifiedBy>
  <cp:revision>33</cp:revision>
  <dcterms:modified xsi:type="dcterms:W3CDTF">2020-03-02T15:30:23Z</dcterms:modified>
</cp:coreProperties>
</file>